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76" r:id="rId5"/>
    <p:sldId id="275" r:id="rId6"/>
    <p:sldId id="281" r:id="rId7"/>
    <p:sldId id="258" r:id="rId8"/>
    <p:sldId id="277" r:id="rId9"/>
    <p:sldId id="273" r:id="rId10"/>
    <p:sldId id="265" r:id="rId11"/>
    <p:sldId id="278" r:id="rId12"/>
    <p:sldId id="267" r:id="rId13"/>
    <p:sldId id="279" r:id="rId14"/>
    <p:sldId id="270" r:id="rId15"/>
    <p:sldId id="271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784F-8BF9-4D54-82AD-0432A2BFBE04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5B615-948B-43A8-832F-1E60EC26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5B615-948B-43A8-832F-1E60EC2671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B467-40B7-4A23-BE2F-9728B0DD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35672-5508-4040-BD77-047DE6F45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2361-B282-4AD0-861F-CA34F7BB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DAC5-D2E3-4C4A-8994-31AE26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72F5-1362-4EC8-82F6-D3D867AA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46AB-4946-4B0A-A547-6CF0033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63AD-4CDC-4121-A5EB-CEB6655E1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25E65-C3FA-45F8-A4BC-A9CC09AE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3046-6751-458E-AD43-3ADA2F2F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68BE-9A01-4C78-A7AC-54687142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54878-183B-4868-BA3F-924394475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BC635-7F9E-433F-86D1-5FCF049A7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61BEB-A9F0-47DA-91C8-DBF0A588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D3C-FD8E-4B7F-AD14-EEC3187A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75ADF-23A8-4F00-8A92-3CF02D0E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4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DCD3-6C1B-4E75-BFE6-7A7B91D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3498-5A06-4592-B8C1-66163A2F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F72F-B1C5-41B1-B3D9-7E11814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F97F-44B3-4032-AEB3-88AB7CBA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34CD-7B91-4F59-9120-2DA062EA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DDB-B275-4190-B743-27D10EFD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7CA0-6033-4432-976C-8FACD75D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BD9FC-CE6F-4186-83AA-43B35A69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3B19-86E3-49E2-BEDC-79D73A68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693D-96F7-4707-B2BC-B5DBDDEF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4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9EBA-F2A9-40FC-8EBB-64A4AFDE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E8C3-63A5-411A-9539-6EB600E71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13B7-1CE9-46C8-80A5-63592B20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7A7A2-C754-4ACA-A254-AB27282B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AD7F-6B68-4565-B036-464B61ED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0215-0C79-43D0-B440-DA47A385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5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3B99-FA11-4061-8A29-3EF375FB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A56E-1320-49CE-BBF3-619C0D49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464BF-C42D-416D-8C39-802EE7D54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319C1-E3D1-4EA0-9200-B8A94FE8C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01129-EB3E-4311-B000-A6850CD5A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1FA4A-19EF-4345-89A7-781A698A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80C9C-1A22-4805-874F-F935D72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9C295-B80A-414C-8112-EFFE63E9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C0E9-757D-48FD-87A7-7CA21607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47E8A-0666-48AC-97EE-8B73C57E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8402-25EA-4ED2-BB52-BA96E4C8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61926-7AAB-4467-9B53-17CDB78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CF3E9-0272-49A6-A46F-47B23B69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4EAC7-12CB-421B-B910-8911713C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8F21-862E-4FAA-AD58-5D8069D3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25D9-67DE-4CC0-AA59-A0FDAE43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98A8-7DBB-47B2-BEB4-795CB596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F6335-7FDC-468D-96F9-CE0B045EB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7B6FD-2281-40A4-ADEE-0609F87B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795C3-9C21-4F6E-A944-A46AC40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DDCEB-74C3-4982-8337-65379CD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72EC-88A1-4844-8636-6ED4123D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3EED0-A1FA-474D-83AC-3A5E73A7A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AD944-7A85-483D-BBB2-F0F12DB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A97A3-DFA8-44F4-AFFB-5AA97E5B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DB9E-E266-4ED7-8AC3-A6B130B7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37D3-4A4D-4693-9022-227472FC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D5E67-0DEE-42A9-89E8-1DE83950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8FF9-46FD-4CA6-83D7-9CA2F1658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B2C2-4D9B-48DD-851A-9D454DE8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E571-38F2-4F73-B523-6EB95170224E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4B6F-6D05-4541-914E-53D3FF85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E684F-56A0-44B6-A644-A8D442D2F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2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Conrad.Meyer-reed@colorado.ed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593F-7395-4994-A0D0-255639C2A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668" y="791956"/>
            <a:ext cx="9884664" cy="1716783"/>
          </a:xfrm>
        </p:spPr>
        <p:txBody>
          <a:bodyPr>
            <a:noAutofit/>
          </a:bodyPr>
          <a:lstStyle/>
          <a:p>
            <a:r>
              <a:rPr lang="en-US" sz="4000" dirty="0"/>
              <a:t>Pitch Angle Isotropy of Relativistic Electron Microbursts as Observed by SAMPEX/HILT: Statistical and Storm-time Properties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CD7C5-C16C-42CB-A5B0-2351946F4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520" y="3221721"/>
            <a:ext cx="4855829" cy="992966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Conrad Meyer-Reed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83674BD-C9F7-4724-8E65-AD0CAFAA8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6" y="4818000"/>
            <a:ext cx="5063745" cy="17167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874A022-3B2B-40D0-B7F5-A18930144CA0}"/>
              </a:ext>
            </a:extLst>
          </p:cNvPr>
          <p:cNvSpPr txBox="1">
            <a:spLocks/>
          </p:cNvSpPr>
          <p:nvPr/>
        </p:nvSpPr>
        <p:spPr>
          <a:xfrm>
            <a:off x="6361652" y="3221721"/>
            <a:ext cx="4855829" cy="992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Co-authors:</a:t>
            </a:r>
          </a:p>
          <a:p>
            <a:r>
              <a:rPr lang="en-US" dirty="0"/>
              <a:t>Lauren Blum, Mike Shumko</a:t>
            </a:r>
          </a:p>
        </p:txBody>
      </p:sp>
    </p:spTree>
    <p:extLst>
      <p:ext uri="{BB962C8B-B14F-4D97-AF65-F5344CB8AC3E}">
        <p14:creationId xmlns:p14="http://schemas.microsoft.com/office/powerpoint/2010/main" val="7952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FF59-A7F3-4D06-82DF-C6217677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Study (Part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24AC9-90CA-4D17-8A49-03173E79EE7A}"/>
              </a:ext>
            </a:extLst>
          </p:cNvPr>
          <p:cNvSpPr/>
          <p:nvPr/>
        </p:nvSpPr>
        <p:spPr>
          <a:xfrm>
            <a:off x="1040832" y="1478493"/>
            <a:ext cx="5945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SAMPEX electron counts data selected from the year 1993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correlations between microburst isotropy index and flux magnitude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lvl="1"/>
            <a:r>
              <a:rPr lang="en-US" sz="1600" dirty="0"/>
              <a:t>Microburst flux magnitude calculation:</a:t>
            </a:r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Results: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Most microbursts are low flux magnitude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Positive correlation between isotropy index and flux magnitude: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/>
              <a:t>Low magnitude: 0.1 – 1 isotropy index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/>
              <a:t>High magnitude: ~1 isotropy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5E6F2-702B-4E03-8AD6-BDDA2203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" r="30353"/>
          <a:stretch/>
        </p:blipFill>
        <p:spPr>
          <a:xfrm>
            <a:off x="3220287" y="3250078"/>
            <a:ext cx="3328681" cy="5973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3FA593-85A8-4DD8-BD41-71451F9098D4}"/>
              </a:ext>
            </a:extLst>
          </p:cNvPr>
          <p:cNvSpPr/>
          <p:nvPr/>
        </p:nvSpPr>
        <p:spPr>
          <a:xfrm>
            <a:off x="9264870" y="5508170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8A01B-07B7-45DD-8766-2C33FD709488}"/>
              </a:ext>
            </a:extLst>
          </p:cNvPr>
          <p:cNvSpPr txBox="1"/>
          <p:nvPr/>
        </p:nvSpPr>
        <p:spPr>
          <a:xfrm>
            <a:off x="5087260" y="3847403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2003)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C7FBD8-0214-443C-BF3D-334A1E38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0" y="1575144"/>
            <a:ext cx="4647004" cy="39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79CF-5EE7-49E5-BD01-3FF8BDAE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Study (Part 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FB8C8-C1CA-4A13-B4DA-C5438FC6B7DB}"/>
              </a:ext>
            </a:extLst>
          </p:cNvPr>
          <p:cNvSpPr/>
          <p:nvPr/>
        </p:nvSpPr>
        <p:spPr>
          <a:xfrm>
            <a:off x="3405155" y="6442516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2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425F196E-5BF8-4D6C-8DA9-19A4ABBB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44" y="3118100"/>
            <a:ext cx="3858016" cy="3374775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B27EB2E9-C4EC-4C95-88ED-3EEAD0290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83" y="3056070"/>
            <a:ext cx="4082593" cy="3374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4D54AF-0515-42AD-9EC6-59E1E4E61BB4}"/>
              </a:ext>
            </a:extLst>
          </p:cNvPr>
          <p:cNvSpPr/>
          <p:nvPr/>
        </p:nvSpPr>
        <p:spPr>
          <a:xfrm>
            <a:off x="8342982" y="6442516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5BD7D-CC6D-4609-B92A-12BC0D4CC749}"/>
              </a:ext>
            </a:extLst>
          </p:cNvPr>
          <p:cNvSpPr/>
          <p:nvPr/>
        </p:nvSpPr>
        <p:spPr>
          <a:xfrm>
            <a:off x="1040832" y="1478493"/>
            <a:ext cx="4843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SAMPEX electron counts data selected from the year 1993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correlations between microburst isotropy index and MLT-L coordinates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79C50-4AC8-4B00-91F3-DD6CBA945AE3}"/>
              </a:ext>
            </a:extLst>
          </p:cNvPr>
          <p:cNvSpPr/>
          <p:nvPr/>
        </p:nvSpPr>
        <p:spPr>
          <a:xfrm>
            <a:off x="6197316" y="1478493"/>
            <a:ext cx="48435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High relative microburst isotropy in the evening MLT region, medium isotropy at midnight/morning, and low isotropy at noon</a:t>
            </a:r>
          </a:p>
        </p:txBody>
      </p:sp>
    </p:spTree>
    <p:extLst>
      <p:ext uri="{BB962C8B-B14F-4D97-AF65-F5344CB8AC3E}">
        <p14:creationId xmlns:p14="http://schemas.microsoft.com/office/powerpoint/2010/main" val="266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D2B3A59-4A03-478F-B98C-69387D13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/>
          <a:stretch/>
        </p:blipFill>
        <p:spPr>
          <a:xfrm>
            <a:off x="7050024" y="182884"/>
            <a:ext cx="4559967" cy="2673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101F6F-C34A-4E4D-A3C1-4ABEE0B4DB69}"/>
              </a:ext>
            </a:extLst>
          </p:cNvPr>
          <p:cNvCxnSpPr>
            <a:cxnSpLocks/>
          </p:cNvCxnSpPr>
          <p:nvPr/>
        </p:nvCxnSpPr>
        <p:spPr>
          <a:xfrm>
            <a:off x="11601165" y="339265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D15F1A0-E670-45DD-94AB-E067277BD5F6}"/>
              </a:ext>
            </a:extLst>
          </p:cNvPr>
          <p:cNvCxnSpPr>
            <a:cxnSpLocks/>
          </p:cNvCxnSpPr>
          <p:nvPr/>
        </p:nvCxnSpPr>
        <p:spPr>
          <a:xfrm>
            <a:off x="8967216" y="332799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87A7D4-B07A-4F31-8617-3970E7DEA28B}"/>
              </a:ext>
            </a:extLst>
          </p:cNvPr>
          <p:cNvCxnSpPr>
            <a:cxnSpLocks/>
          </p:cNvCxnSpPr>
          <p:nvPr/>
        </p:nvCxnSpPr>
        <p:spPr>
          <a:xfrm>
            <a:off x="8421624" y="332799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E044B2-7680-4BE0-A3D6-062F52CE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CE7A9-D69F-4580-AA54-37A759E67CFB}"/>
              </a:ext>
            </a:extLst>
          </p:cNvPr>
          <p:cNvSpPr/>
          <p:nvPr/>
        </p:nvSpPr>
        <p:spPr>
          <a:xfrm>
            <a:off x="923385" y="1323376"/>
            <a:ext cx="51726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Out of the 9 geomagnetic storms from 1993 with Dst</a:t>
            </a:r>
            <a:r>
              <a:rPr lang="en-US" sz="1600" baseline="-25000" dirty="0"/>
              <a:t>min</a:t>
            </a:r>
            <a:r>
              <a:rPr lang="en-US" sz="1600" dirty="0"/>
              <a:t> &lt; -100 nT, 6 storms with typical Dst profiles were selected for our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storm-time dependence of median microburst isotropy for initial, main, and recovery phases of storms</a:t>
            </a:r>
            <a:endParaRPr lang="en-US" sz="1600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2211C-4CAE-42EE-A50B-16040758AA52}"/>
              </a:ext>
            </a:extLst>
          </p:cNvPr>
          <p:cNvSpPr/>
          <p:nvPr/>
        </p:nvSpPr>
        <p:spPr>
          <a:xfrm>
            <a:off x="6812280" y="6441712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4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1C9D565-80A2-440C-B498-75019AF96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3226380"/>
            <a:ext cx="8385404" cy="32820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D4ABC-7652-4BB6-8AE2-E77A10C01089}"/>
              </a:ext>
            </a:extLst>
          </p:cNvPr>
          <p:cNvCxnSpPr>
            <a:cxnSpLocks/>
          </p:cNvCxnSpPr>
          <p:nvPr/>
        </p:nvCxnSpPr>
        <p:spPr>
          <a:xfrm flipH="1">
            <a:off x="5849032" y="182884"/>
            <a:ext cx="1168928" cy="311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C0887F-944B-4DB3-81AE-47A9D08716A5}"/>
              </a:ext>
            </a:extLst>
          </p:cNvPr>
          <p:cNvCxnSpPr>
            <a:cxnSpLocks/>
          </p:cNvCxnSpPr>
          <p:nvPr/>
        </p:nvCxnSpPr>
        <p:spPr>
          <a:xfrm flipH="1">
            <a:off x="8485632" y="2856493"/>
            <a:ext cx="3124359" cy="20166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2BB574-AA07-4DF1-96AB-632A41D29277}"/>
              </a:ext>
            </a:extLst>
          </p:cNvPr>
          <p:cNvSpPr/>
          <p:nvPr/>
        </p:nvSpPr>
        <p:spPr>
          <a:xfrm>
            <a:off x="5849032" y="3300984"/>
            <a:ext cx="2636600" cy="15721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06CDF6-00A3-4A61-BFD8-25FD78685F74}"/>
              </a:ext>
            </a:extLst>
          </p:cNvPr>
          <p:cNvSpPr txBox="1"/>
          <p:nvPr/>
        </p:nvSpPr>
        <p:spPr>
          <a:xfrm>
            <a:off x="7259187" y="2181287"/>
            <a:ext cx="939735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Initial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307519-706C-4611-914C-1EA05B6D05A4}"/>
              </a:ext>
            </a:extLst>
          </p:cNvPr>
          <p:cNvSpPr txBox="1"/>
          <p:nvPr/>
        </p:nvSpPr>
        <p:spPr>
          <a:xfrm>
            <a:off x="8304255" y="2181287"/>
            <a:ext cx="81163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Main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33D5B-4E22-449B-9FC7-3D7E57CF819C}"/>
              </a:ext>
            </a:extLst>
          </p:cNvPr>
          <p:cNvSpPr txBox="1"/>
          <p:nvPr/>
        </p:nvSpPr>
        <p:spPr>
          <a:xfrm>
            <a:off x="9823745" y="2181287"/>
            <a:ext cx="81163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Recovery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93A6B2-F9DB-4C37-BD4D-EF2DFAAF0FEE}"/>
              </a:ext>
            </a:extLst>
          </p:cNvPr>
          <p:cNvCxnSpPr>
            <a:cxnSpLocks/>
          </p:cNvCxnSpPr>
          <p:nvPr/>
        </p:nvCxnSpPr>
        <p:spPr>
          <a:xfrm>
            <a:off x="7050024" y="339265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A68DDD8-BD70-4770-8014-F0AE58C52B51}"/>
              </a:ext>
            </a:extLst>
          </p:cNvPr>
          <p:cNvSpPr/>
          <p:nvPr/>
        </p:nvSpPr>
        <p:spPr>
          <a:xfrm>
            <a:off x="838200" y="4867429"/>
            <a:ext cx="1678393" cy="5847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u="sng" dirty="0"/>
              <a:t>Dst:</a:t>
            </a:r>
            <a:r>
              <a:rPr lang="en-US" sz="1600" dirty="0"/>
              <a:t> Disturbance storm-time index</a:t>
            </a:r>
            <a:endParaRPr lang="en-US" sz="1600" u="sng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FA0-6FD9-4663-B1E1-6FBD83DDAD60}"/>
              </a:ext>
            </a:extLst>
          </p:cNvPr>
          <p:cNvCxnSpPr>
            <a:cxnSpLocks/>
          </p:cNvCxnSpPr>
          <p:nvPr/>
        </p:nvCxnSpPr>
        <p:spPr>
          <a:xfrm flipV="1">
            <a:off x="2214841" y="4288536"/>
            <a:ext cx="603504" cy="578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512BBD-D28C-4DCE-ACF9-4679BB8F1CC3}"/>
              </a:ext>
            </a:extLst>
          </p:cNvPr>
          <p:cNvCxnSpPr/>
          <p:nvPr/>
        </p:nvCxnSpPr>
        <p:spPr>
          <a:xfrm>
            <a:off x="7050024" y="2473675"/>
            <a:ext cx="138513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F54A997-5328-4A83-B408-2FAE200F12C8}"/>
              </a:ext>
            </a:extLst>
          </p:cNvPr>
          <p:cNvCxnSpPr>
            <a:cxnSpLocks/>
          </p:cNvCxnSpPr>
          <p:nvPr/>
        </p:nvCxnSpPr>
        <p:spPr>
          <a:xfrm>
            <a:off x="8967216" y="2473675"/>
            <a:ext cx="263394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8EE7A9-C83C-4FFD-BC11-FD4580E678D1}"/>
              </a:ext>
            </a:extLst>
          </p:cNvPr>
          <p:cNvCxnSpPr>
            <a:cxnSpLocks/>
          </p:cNvCxnSpPr>
          <p:nvPr/>
        </p:nvCxnSpPr>
        <p:spPr>
          <a:xfrm>
            <a:off x="8421624" y="2473675"/>
            <a:ext cx="5455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16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5684-8B26-46A4-B1A0-AEAFB000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79A1B-4DC0-4BCB-B363-2776B9D8E9EB}"/>
              </a:ext>
            </a:extLst>
          </p:cNvPr>
          <p:cNvSpPr/>
          <p:nvPr/>
        </p:nvSpPr>
        <p:spPr>
          <a:xfrm>
            <a:off x="923385" y="1323376"/>
            <a:ext cx="79645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Highest relative microburst isotropy in the initial phase of intense geomagnetic storms (error bars show 25</a:t>
            </a:r>
            <a:r>
              <a:rPr lang="en-US" sz="1600" baseline="30000" dirty="0"/>
              <a:t>th</a:t>
            </a:r>
            <a:r>
              <a:rPr lang="en-US" sz="1600" dirty="0"/>
              <a:t> and 75</a:t>
            </a:r>
            <a:r>
              <a:rPr lang="en-US" sz="1600" baseline="30000" dirty="0"/>
              <a:t>th</a:t>
            </a:r>
            <a:r>
              <a:rPr lang="en-US" sz="1600" dirty="0"/>
              <a:t> percentiles)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Negative trend in relative microburst isotropy can be seen as storm phases progress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A137E2-0212-468A-B7DF-E70EB2FB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5" y="2845499"/>
            <a:ext cx="11808787" cy="3118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36862-1E0E-429D-8503-C19071B39A26}"/>
              </a:ext>
            </a:extLst>
          </p:cNvPr>
          <p:cNvSpPr/>
          <p:nvPr/>
        </p:nvSpPr>
        <p:spPr>
          <a:xfrm>
            <a:off x="5711563" y="5852540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16343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9FB1-4A16-473F-BA38-A311DCC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399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EE54DD-3C22-429B-BF60-E368E5A83E54}"/>
              </a:ext>
            </a:extLst>
          </p:cNvPr>
          <p:cNvSpPr txBox="1">
            <a:spLocks/>
          </p:cNvSpPr>
          <p:nvPr/>
        </p:nvSpPr>
        <p:spPr>
          <a:xfrm>
            <a:off x="838199" y="1397479"/>
            <a:ext cx="6425243" cy="2881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23137-B00C-480B-BB75-8EE410259ED0}"/>
              </a:ext>
            </a:extLst>
          </p:cNvPr>
          <p:cNvSpPr/>
          <p:nvPr/>
        </p:nvSpPr>
        <p:spPr>
          <a:xfrm>
            <a:off x="1155475" y="1027228"/>
            <a:ext cx="64252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 isotropy corresponds to more electron precipitation; low isotropy corresponds to less electron precipitation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flux magnitude microbursts are widely varying in isotropy; high flux magnitude microbursts are more isotropic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Relative microburst isotropy is highest in the evening magnetic local time region and lowest in the noon region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Relative microburst isotropy is highest during the initial phase and lowest during the recovery phase of intense geomagnetic storms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Lastly, it is important to note that microburst isotropy was higher than the background in each section of the study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9858973-A542-4DBB-8641-083FD3FD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73" y="362583"/>
            <a:ext cx="3404436" cy="2891747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84CB30-E447-408B-B4EA-E2945DD8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4" y="4654881"/>
            <a:ext cx="7255193" cy="1915824"/>
          </a:xfrm>
          <a:prstGeom prst="rect">
            <a:avLst/>
          </a:prstGeom>
        </p:spPr>
      </p:pic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1D7E5C8F-3552-444C-9EDC-593A621A5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8" y="3429000"/>
            <a:ext cx="3693518" cy="32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04D8-107D-44F7-8DCC-BBCBE39F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910A-C7FE-4B83-80F8-E64A5A38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thanks to:</a:t>
            </a:r>
          </a:p>
          <a:p>
            <a:pPr lvl="1"/>
            <a:r>
              <a:rPr lang="en-US" sz="2200" dirty="0"/>
              <a:t>Professor Lauren Blum for mentoring me throughout my time researching at LASP</a:t>
            </a:r>
          </a:p>
          <a:p>
            <a:pPr lvl="1"/>
            <a:r>
              <a:rPr lang="en-US" sz="2200" dirty="0"/>
              <a:t>Mike Shumko for providing feedback about my research and helping me with any coding questions I had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Contact information:</a:t>
            </a:r>
          </a:p>
          <a:p>
            <a:pPr lvl="1"/>
            <a:r>
              <a:rPr lang="en-US" sz="2200" dirty="0">
                <a:latin typeface="Calibri (Body)"/>
              </a:rPr>
              <a:t>Email: 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Calibri (Body)"/>
                <a:hlinkClick r:id="rId2"/>
              </a:rPr>
              <a:t>Conrad.Meyer-reed@colorado.edu</a:t>
            </a:r>
            <a:endParaRPr lang="en-US" sz="22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lvl="1"/>
            <a:r>
              <a:rPr lang="en-US" sz="2200" b="0" i="0" dirty="0">
                <a:solidFill>
                  <a:srgbClr val="202124"/>
                </a:solidFill>
                <a:effectLst/>
                <a:latin typeface="Calibri (Body)"/>
              </a:rPr>
              <a:t>Cell: (574) 538-8023</a:t>
            </a:r>
          </a:p>
        </p:txBody>
      </p:sp>
    </p:spTree>
    <p:extLst>
      <p:ext uri="{BB962C8B-B14F-4D97-AF65-F5344CB8AC3E}">
        <p14:creationId xmlns:p14="http://schemas.microsoft.com/office/powerpoint/2010/main" val="262092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6513-C0DD-4722-A838-79BAD827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19F5E-717A-4CC6-AEA5-599904A4AFF7}"/>
              </a:ext>
            </a:extLst>
          </p:cNvPr>
          <p:cNvSpPr/>
          <p:nvPr/>
        </p:nvSpPr>
        <p:spPr>
          <a:xfrm>
            <a:off x="1139635" y="1397479"/>
            <a:ext cx="53891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First study showing the correlation between microburst isotropy and flux magnitude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Microburst isotropy depends strongly on MLT; less dependence on L-Shell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 isotropy microbursts in the evening MLT region could be linked to EMIC wave activity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Results showing highest microburst isotropy during the initial phase of intense geomagnetic storms do not fully agree with past studies; could be storm intensity related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Lastly, it is important to note that microburst isotropy was higher than the background in each section of the study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161AFA8-E689-4A86-8E56-896C1C36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38" y="1690688"/>
            <a:ext cx="4510169" cy="3289415"/>
          </a:xfrm>
        </p:spPr>
      </p:pic>
    </p:spTree>
    <p:extLst>
      <p:ext uri="{BB962C8B-B14F-4D97-AF65-F5344CB8AC3E}">
        <p14:creationId xmlns:p14="http://schemas.microsoft.com/office/powerpoint/2010/main" val="336381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7B5F-7418-4A77-8565-C24CD024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EF57-C14A-40B7-A515-67860F55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89" y="2196401"/>
            <a:ext cx="10051211" cy="318027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Statistical Study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Storm-time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C008A-8F4C-492D-BEF1-6B15A737644F}"/>
              </a:ext>
            </a:extLst>
          </p:cNvPr>
          <p:cNvSpPr txBox="1"/>
          <p:nvPr/>
        </p:nvSpPr>
        <p:spPr>
          <a:xfrm>
            <a:off x="10347180" y="6611779"/>
            <a:ext cx="18448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(From T. Benesch and J. Carns)</a:t>
            </a:r>
          </a:p>
        </p:txBody>
      </p:sp>
    </p:spTree>
    <p:extLst>
      <p:ext uri="{BB962C8B-B14F-4D97-AF65-F5344CB8AC3E}">
        <p14:creationId xmlns:p14="http://schemas.microsoft.com/office/powerpoint/2010/main" val="384235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ompact disk, electronics&#10;&#10;Description automatically generated">
            <a:extLst>
              <a:ext uri="{FF2B5EF4-FFF2-40B4-BE49-F238E27FC236}">
                <a16:creationId xmlns:a16="http://schemas.microsoft.com/office/drawing/2014/main" id="{0AB513A7-9B32-40D5-B7FB-71893C42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33" y="542450"/>
            <a:ext cx="5260591" cy="295908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4EF867-3209-410F-8886-9E18FA30A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3" y="3501532"/>
            <a:ext cx="4075851" cy="2859178"/>
          </a:xfr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0D5F09-9C11-4542-9FE1-365EB89DA488}"/>
              </a:ext>
            </a:extLst>
          </p:cNvPr>
          <p:cNvSpPr txBox="1"/>
          <p:nvPr/>
        </p:nvSpPr>
        <p:spPr>
          <a:xfrm>
            <a:off x="3966591" y="6360710"/>
            <a:ext cx="14505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Yuting Ng, 2013)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F7C88-3186-429E-B7DA-317086838DF6}"/>
              </a:ext>
            </a:extLst>
          </p:cNvPr>
          <p:cNvSpPr txBox="1"/>
          <p:nvPr/>
        </p:nvSpPr>
        <p:spPr>
          <a:xfrm>
            <a:off x="10222282" y="3453294"/>
            <a:ext cx="1088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Wikipedia)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BC2118-721B-4096-BBCC-1A5CE8F77C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71B4D-4C46-4350-AC54-4DA7AB5C2BE0}"/>
              </a:ext>
            </a:extLst>
          </p:cNvPr>
          <p:cNvSpPr txBox="1"/>
          <p:nvPr/>
        </p:nvSpPr>
        <p:spPr>
          <a:xfrm>
            <a:off x="6171525" y="3954267"/>
            <a:ext cx="43532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 bounce motion is the result of the Lorentz force accelerating electrons away from high latitude polar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Mirror point:</a:t>
            </a:r>
            <a:r>
              <a:rPr lang="en-US" sz="1600" dirty="0"/>
              <a:t> point at which an electron reverses direction and bounces back toward the equatorial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4E4FA-60A5-42C0-86F6-488DFE09C59A}"/>
              </a:ext>
            </a:extLst>
          </p:cNvPr>
          <p:cNvSpPr txBox="1"/>
          <p:nvPr/>
        </p:nvSpPr>
        <p:spPr>
          <a:xfrm>
            <a:off x="1044790" y="1590104"/>
            <a:ext cx="39752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Earth’s radiation belts are composed of electrons interacting with the planetary magnetic field in 3 main motions: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Gyro motion (~1 ms)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Bounce motion (~0.1-1.0 s)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Drift motion (~1-10 min)</a:t>
            </a:r>
          </a:p>
        </p:txBody>
      </p:sp>
    </p:spTree>
    <p:extLst>
      <p:ext uri="{BB962C8B-B14F-4D97-AF65-F5344CB8AC3E}">
        <p14:creationId xmlns:p14="http://schemas.microsoft.com/office/powerpoint/2010/main" val="322208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D58F-C3D9-4946-8378-7EF53E6E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909F3C-F39A-4BFE-8735-9A91DD11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27" y="348899"/>
            <a:ext cx="5746127" cy="31720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7758304-3F5F-4814-B27E-572CBF75394D}"/>
              </a:ext>
            </a:extLst>
          </p:cNvPr>
          <p:cNvGrpSpPr/>
          <p:nvPr/>
        </p:nvGrpSpPr>
        <p:grpSpPr>
          <a:xfrm>
            <a:off x="5916168" y="3859884"/>
            <a:ext cx="6099048" cy="2834159"/>
            <a:chOff x="2316648" y="1600200"/>
            <a:chExt cx="6777016" cy="3375181"/>
          </a:xfrm>
        </p:grpSpPr>
        <p:pic>
          <p:nvPicPr>
            <p:cNvPr id="11" name="Picture 10" descr="JSample Thesis UCB 2013.pdf">
              <a:extLst>
                <a:ext uri="{FF2B5EF4-FFF2-40B4-BE49-F238E27FC236}">
                  <a16:creationId xmlns:a16="http://schemas.microsoft.com/office/drawing/2014/main" id="{D995119F-C2B5-4C48-BD63-217CC7A2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1EB27565-9AC3-4D20-8ED7-C69AC78CD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C55E87-6C2A-4D24-90B0-53BDB81A8C44}"/>
              </a:ext>
            </a:extLst>
          </p:cNvPr>
          <p:cNvSpPr txBox="1"/>
          <p:nvPr/>
        </p:nvSpPr>
        <p:spPr>
          <a:xfrm>
            <a:off x="1044790" y="1590104"/>
            <a:ext cx="41855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Electrons with mirror points below an altitude of ~100km will precipitate into the upper atmosphere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Electrons interact with molecules in the upper atmosphere before bouncing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Pitch angle (</a:t>
            </a:r>
            <a:r>
              <a:rPr lang="el-GR" sz="1600" u="sng" dirty="0"/>
              <a:t>α</a:t>
            </a:r>
            <a:r>
              <a:rPr lang="en-US" sz="1600" u="sng" dirty="0"/>
              <a:t>):</a:t>
            </a:r>
            <a:r>
              <a:rPr lang="en-US" sz="1600" dirty="0"/>
              <a:t> angle between the velocity vector of an electron and the local magnetic field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Bounce loss cone (BLC):</a:t>
            </a:r>
            <a:r>
              <a:rPr lang="en-US" sz="1600" dirty="0"/>
              <a:t> range of equatorial pitch angles that would result in electron precipitation</a:t>
            </a:r>
            <a:endParaRPr lang="en-US" sz="16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44BAD-0C7F-44D1-8562-D7ADFF085361}"/>
              </a:ext>
            </a:extLst>
          </p:cNvPr>
          <p:cNvSpPr txBox="1"/>
          <p:nvPr/>
        </p:nvSpPr>
        <p:spPr>
          <a:xfrm>
            <a:off x="10598771" y="3490292"/>
            <a:ext cx="109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Day, 2008)</a:t>
            </a:r>
          </a:p>
        </p:txBody>
      </p:sp>
    </p:spTree>
    <p:extLst>
      <p:ext uri="{BB962C8B-B14F-4D97-AF65-F5344CB8AC3E}">
        <p14:creationId xmlns:p14="http://schemas.microsoft.com/office/powerpoint/2010/main" val="346093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40B421-F528-4CA1-889F-3C6F0C3B59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4B8D653-1A77-4874-A0C9-AA7F38716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213634"/>
            <a:ext cx="4535794" cy="35071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52EEB-77EF-44CF-8726-26836B20DDF1}"/>
              </a:ext>
            </a:extLst>
          </p:cNvPr>
          <p:cNvGrpSpPr/>
          <p:nvPr/>
        </p:nvGrpSpPr>
        <p:grpSpPr>
          <a:xfrm>
            <a:off x="5916168" y="3859884"/>
            <a:ext cx="6099048" cy="2834159"/>
            <a:chOff x="2316648" y="1600200"/>
            <a:chExt cx="6777016" cy="3375181"/>
          </a:xfrm>
        </p:grpSpPr>
        <p:pic>
          <p:nvPicPr>
            <p:cNvPr id="15" name="Picture 14" descr="JSample Thesis UCB 2013.pdf">
              <a:extLst>
                <a:ext uri="{FF2B5EF4-FFF2-40B4-BE49-F238E27FC236}">
                  <a16:creationId xmlns:a16="http://schemas.microsoft.com/office/drawing/2014/main" id="{8917063B-5092-4510-9B3F-3ABC7204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8EC7B05-9177-4201-B189-F89DD8373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A6C7C9-BD77-4233-BABE-9C242419313F}"/>
              </a:ext>
            </a:extLst>
          </p:cNvPr>
          <p:cNvSpPr txBox="1"/>
          <p:nvPr/>
        </p:nvSpPr>
        <p:spPr>
          <a:xfrm>
            <a:off x="1044790" y="1590104"/>
            <a:ext cx="39752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Pitch angle isotropy is defined by how an electron population’s pitch angles are distributed: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Anisotropic:</a:t>
            </a:r>
            <a:r>
              <a:rPr lang="en-US" sz="1600" dirty="0"/>
              <a:t> Pitch angles are pointed unevenly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Isotropic:</a:t>
            </a:r>
            <a:r>
              <a:rPr lang="en-US" sz="1600" dirty="0"/>
              <a:t> Pitch angles are pointed everywhere equally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 typical anisotropic distribution, the BLC is empty (less precipitation)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 typical isotropic distribution, the BLC is full (more precipitation)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u="sng" dirty="0"/>
          </a:p>
          <a:p>
            <a:pPr algn="ctr"/>
            <a:r>
              <a:rPr lang="en-US" sz="2000" b="1" dirty="0"/>
              <a:t>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273588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59CB-09FC-4875-BB84-C8676E76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F6BF7-7925-4119-A473-79BB89EE019B}"/>
              </a:ext>
            </a:extLst>
          </p:cNvPr>
          <p:cNvSpPr txBox="1"/>
          <p:nvPr/>
        </p:nvSpPr>
        <p:spPr>
          <a:xfrm>
            <a:off x="1044790" y="1590104"/>
            <a:ext cx="41855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Magnetic local time (MLT):</a:t>
            </a:r>
            <a:r>
              <a:rPr lang="en-US" sz="1600" dirty="0"/>
              <a:t> magnetic longitude coordinates independent of Earth’s 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L-Shell:</a:t>
            </a:r>
            <a:r>
              <a:rPr lang="en-US" sz="1600" dirty="0"/>
              <a:t> magnetic field lines which cross the equator at a distance measured in Earth radii equal to the L-value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20AED-43E4-4267-8CE2-B833D796DD89}"/>
              </a:ext>
            </a:extLst>
          </p:cNvPr>
          <p:cNvSpPr txBox="1"/>
          <p:nvPr/>
        </p:nvSpPr>
        <p:spPr>
          <a:xfrm>
            <a:off x="9959981" y="3375396"/>
            <a:ext cx="109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Eos.org)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4BD84-A649-43F3-968F-1F7923FB8298}"/>
              </a:ext>
            </a:extLst>
          </p:cNvPr>
          <p:cNvSpPr txBox="1"/>
          <p:nvPr/>
        </p:nvSpPr>
        <p:spPr>
          <a:xfrm>
            <a:off x="7861077" y="6414645"/>
            <a:ext cx="109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Wikipedia)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75E98-4722-4FAB-8298-90F2364B6B7C}"/>
              </a:ext>
            </a:extLst>
          </p:cNvPr>
          <p:cNvGrpSpPr/>
          <p:nvPr/>
        </p:nvGrpSpPr>
        <p:grpSpPr>
          <a:xfrm>
            <a:off x="2684331" y="3854325"/>
            <a:ext cx="6199632" cy="2560320"/>
            <a:chOff x="5010912" y="3831336"/>
            <a:chExt cx="6199632" cy="256032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3ACB4CC-D84C-457B-B1DF-A64BF226F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526" y="3991261"/>
              <a:ext cx="5654040" cy="2271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504D7B-98B3-44A7-9851-7BB8307485A0}"/>
                </a:ext>
              </a:extLst>
            </p:cNvPr>
            <p:cNvSpPr/>
            <p:nvPr/>
          </p:nvSpPr>
          <p:spPr>
            <a:xfrm>
              <a:off x="5084064" y="3831336"/>
              <a:ext cx="6126480" cy="2560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5B6E9E-C7D8-475B-8B38-04B19A8C4EA6}"/>
                </a:ext>
              </a:extLst>
            </p:cNvPr>
            <p:cNvSpPr txBox="1"/>
            <p:nvPr/>
          </p:nvSpPr>
          <p:spPr>
            <a:xfrm>
              <a:off x="5010912" y="3838084"/>
              <a:ext cx="10119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L-Shell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AF16C6-F702-469D-905D-F11609411A9B}"/>
              </a:ext>
            </a:extLst>
          </p:cNvPr>
          <p:cNvGrpSpPr/>
          <p:nvPr/>
        </p:nvGrpSpPr>
        <p:grpSpPr>
          <a:xfrm>
            <a:off x="6785059" y="365125"/>
            <a:ext cx="4103529" cy="3023786"/>
            <a:chOff x="6785059" y="365125"/>
            <a:chExt cx="4103529" cy="30237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5D3C64-82F6-4C8A-AD07-A8FC11D1E7E0}"/>
                </a:ext>
              </a:extLst>
            </p:cNvPr>
            <p:cNvGrpSpPr/>
            <p:nvPr/>
          </p:nvGrpSpPr>
          <p:grpSpPr>
            <a:xfrm>
              <a:off x="6785059" y="365125"/>
              <a:ext cx="4103529" cy="3023786"/>
              <a:chOff x="6867355" y="405214"/>
              <a:chExt cx="4103529" cy="302378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050080A-A751-4DA2-BB44-6714CE7DF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1634" y="422063"/>
                <a:ext cx="4009250" cy="3006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6262F-DC39-4B9E-918E-2BDA67168B2E}"/>
                  </a:ext>
                </a:extLst>
              </p:cNvPr>
              <p:cNvSpPr txBox="1"/>
              <p:nvPr/>
            </p:nvSpPr>
            <p:spPr>
              <a:xfrm>
                <a:off x="8438013" y="1720908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12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AAEB2-92AB-48A8-A216-C949E9BB2230}"/>
                  </a:ext>
                </a:extLst>
              </p:cNvPr>
              <p:cNvSpPr txBox="1"/>
              <p:nvPr/>
            </p:nvSpPr>
            <p:spPr>
              <a:xfrm>
                <a:off x="8814816" y="2131692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18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73BFF-6A39-4DF8-BDA1-42FFEDA9C365}"/>
                  </a:ext>
                </a:extLst>
              </p:cNvPr>
              <p:cNvSpPr txBox="1"/>
              <p:nvPr/>
            </p:nvSpPr>
            <p:spPr>
              <a:xfrm>
                <a:off x="9191619" y="1722030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E6663-3FDA-4A9F-9649-746E2C751AA2}"/>
                  </a:ext>
                </a:extLst>
              </p:cNvPr>
              <p:cNvSpPr txBox="1"/>
              <p:nvPr/>
            </p:nvSpPr>
            <p:spPr>
              <a:xfrm>
                <a:off x="8814816" y="1351139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055615-7B9B-4607-A4CF-F71088CD4121}"/>
                  </a:ext>
                </a:extLst>
              </p:cNvPr>
              <p:cNvSpPr txBox="1"/>
              <p:nvPr/>
            </p:nvSpPr>
            <p:spPr>
              <a:xfrm>
                <a:off x="6867355" y="405214"/>
                <a:ext cx="7753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MLT</a:t>
                </a: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3D2734-D7C0-4427-8AA2-9F262CB68594}"/>
                </a:ext>
              </a:extLst>
            </p:cNvPr>
            <p:cNvSpPr/>
            <p:nvPr/>
          </p:nvSpPr>
          <p:spPr>
            <a:xfrm>
              <a:off x="8658985" y="1590104"/>
              <a:ext cx="525422" cy="509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CE0E74-6A92-4E2D-BF57-7F34382D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595" y="1486285"/>
              <a:ext cx="728655" cy="728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8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7077F-B6DC-4B0E-A5D0-DD7AC45A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7" y="1732644"/>
            <a:ext cx="4871008" cy="3552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D87D-680A-4210-8AE0-A62DAD2258B7}"/>
              </a:ext>
            </a:extLst>
          </p:cNvPr>
          <p:cNvSpPr txBox="1"/>
          <p:nvPr/>
        </p:nvSpPr>
        <p:spPr>
          <a:xfrm>
            <a:off x="4581591" y="5285231"/>
            <a:ext cx="939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NASA)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43457-EC9D-47D1-B733-90C96FAFB0C4}"/>
              </a:ext>
            </a:extLst>
          </p:cNvPr>
          <p:cNvSpPr txBox="1"/>
          <p:nvPr/>
        </p:nvSpPr>
        <p:spPr>
          <a:xfrm>
            <a:off x="5764319" y="3640770"/>
            <a:ext cx="600400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Microbursts: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  <a:cs typeface="Calibri" panose="020F0502020204030204" pitchFamily="34" charset="0"/>
              </a:rPr>
              <a:t>&lt;1s duration streams of MeV-energy electrons often observed in the sub-auroral regions of the inner magnetosphere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 (Body)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  <a:cs typeface="Calibri" panose="020F0502020204030204" pitchFamily="34" charset="0"/>
              </a:rPr>
              <a:t>Microbursts are pitch angle scattering mechanisms that fill the BLC and cause electron precipitation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 (Body)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Microbursts have been previously associated with chorus wave activity in the morning magnetic local time (MLT) region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728376-90D0-44CE-905F-FF49AF02C7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8C0076C4-467F-4F37-A569-21902FFA8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416463"/>
            <a:ext cx="3645189" cy="32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C8F4-CD5A-49A0-B991-0E2C186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3F547-CEBF-4252-BE7D-3D91CC38EF82}"/>
              </a:ext>
            </a:extLst>
          </p:cNvPr>
          <p:cNvSpPr txBox="1"/>
          <p:nvPr/>
        </p:nvSpPr>
        <p:spPr>
          <a:xfrm>
            <a:off x="3871317" y="6216494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eoPortal Directory)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8EC77-5529-49DB-A432-3CC8CD83B83B}"/>
              </a:ext>
            </a:extLst>
          </p:cNvPr>
          <p:cNvSpPr/>
          <p:nvPr/>
        </p:nvSpPr>
        <p:spPr>
          <a:xfrm>
            <a:off x="1045144" y="1568051"/>
            <a:ext cx="5703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SAMPEX satellite collected information about particles in the Earth’s radiation belts in near-polar orbit from 1992-2012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HILT instrument onboard SAMPEX measured relativistic electron flux in Earth’s radiation belts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AAC094F-4AA0-4869-BF56-1E11A55B9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11160"/>
          <a:stretch/>
        </p:blipFill>
        <p:spPr>
          <a:xfrm>
            <a:off x="7087662" y="264751"/>
            <a:ext cx="3784365" cy="3520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6E31C-63C2-4E41-83E9-AED9F7E4D500}"/>
              </a:ext>
            </a:extLst>
          </p:cNvPr>
          <p:cNvSpPr txBox="1"/>
          <p:nvPr/>
        </p:nvSpPr>
        <p:spPr>
          <a:xfrm>
            <a:off x="9007276" y="3622361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2004)</a:t>
            </a:r>
          </a:p>
        </p:txBody>
      </p:sp>
      <p:pic>
        <p:nvPicPr>
          <p:cNvPr id="13" name="Picture 12" descr="A picture containing transport, satellite&#10;&#10;Description automatically generated">
            <a:extLst>
              <a:ext uri="{FF2B5EF4-FFF2-40B4-BE49-F238E27FC236}">
                <a16:creationId xmlns:a16="http://schemas.microsoft.com/office/drawing/2014/main" id="{D75307C4-D1E3-47C5-8DAF-338375BF3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3248498"/>
            <a:ext cx="3971544" cy="29849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681645-B83E-43E8-808C-5A7B5D81B8B5}"/>
              </a:ext>
            </a:extLst>
          </p:cNvPr>
          <p:cNvSpPr/>
          <p:nvPr/>
        </p:nvSpPr>
        <p:spPr>
          <a:xfrm>
            <a:off x="5769545" y="4209602"/>
            <a:ext cx="5703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high cadence (100ms time resolution) measurements of HILT allowed for the observation of microbursts using the following detection algorithm: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81161-E381-4114-B657-3E631B3FFF54}"/>
              </a:ext>
            </a:extLst>
          </p:cNvPr>
          <p:cNvSpPr txBox="1"/>
          <p:nvPr/>
        </p:nvSpPr>
        <p:spPr>
          <a:xfrm>
            <a:off x="9361959" y="5932287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6AAD5-0DD3-1AFA-5273-E506F1FD9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7" r="5892"/>
          <a:stretch/>
        </p:blipFill>
        <p:spPr>
          <a:xfrm>
            <a:off x="6748271" y="5148268"/>
            <a:ext cx="3788880" cy="6477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781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0D53630C-D6E4-4D3D-AA21-BA846F3E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49" y="363071"/>
            <a:ext cx="5067171" cy="3848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1C8F4-CD5A-49A0-B991-0E2C186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B4C642-C715-40A1-B678-D96FF69E6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91533"/>
            <a:ext cx="4201944" cy="30628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3F547-CEBF-4252-BE7D-3D91CC38EF82}"/>
              </a:ext>
            </a:extLst>
          </p:cNvPr>
          <p:cNvSpPr txBox="1"/>
          <p:nvPr/>
        </p:nvSpPr>
        <p:spPr>
          <a:xfrm>
            <a:off x="3690157" y="6154395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Blake et al, 1996)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824C4-03DF-4F91-BC25-EAB416A2F330}"/>
              </a:ext>
            </a:extLst>
          </p:cNvPr>
          <p:cNvSpPr txBox="1"/>
          <p:nvPr/>
        </p:nvSpPr>
        <p:spPr>
          <a:xfrm>
            <a:off x="5630920" y="4461623"/>
            <a:ext cx="54291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Ratio of electron counts from detector rows 1 and 4 gives </a:t>
            </a:r>
            <a:r>
              <a:rPr lang="en-US" sz="1600" u="sng" dirty="0"/>
              <a:t>pitch angle isotropy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Isotropy index </a:t>
            </a:r>
            <a:r>
              <a:rPr lang="en-US" sz="1600" dirty="0"/>
              <a:t>= 0   -&gt;   Anisotropic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Isotropy index </a:t>
            </a:r>
            <a:r>
              <a:rPr lang="en-US" sz="1600" dirty="0"/>
              <a:t>= 1   -&gt;   Isotropic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Isotropy index calculation: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8EC77-5529-49DB-A432-3CC8CD83B83B}"/>
              </a:ext>
            </a:extLst>
          </p:cNvPr>
          <p:cNvSpPr/>
          <p:nvPr/>
        </p:nvSpPr>
        <p:spPr>
          <a:xfrm>
            <a:off x="990281" y="1690688"/>
            <a:ext cx="5105719" cy="110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HILT instrument onboard the SAMPEX satellite consisted of a 4x4 Silicon detector array that recorded &gt;1 MeV electron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F8A77-B002-40B3-A289-69BF06C24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72"/>
          <a:stretch/>
        </p:blipFill>
        <p:spPr>
          <a:xfrm>
            <a:off x="8165592" y="5833519"/>
            <a:ext cx="3723739" cy="6041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F32E60-E4AB-46FE-B5CD-3CDE412B9C0E}"/>
              </a:ext>
            </a:extLst>
          </p:cNvPr>
          <p:cNvSpPr/>
          <p:nvPr/>
        </p:nvSpPr>
        <p:spPr>
          <a:xfrm>
            <a:off x="2414016" y="5206632"/>
            <a:ext cx="1353314" cy="138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87D56-5C1B-4F86-B5B2-5429D32AB662}"/>
              </a:ext>
            </a:extLst>
          </p:cNvPr>
          <p:cNvSpPr/>
          <p:nvPr/>
        </p:nvSpPr>
        <p:spPr>
          <a:xfrm>
            <a:off x="2228088" y="5546447"/>
            <a:ext cx="1353314" cy="138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5B000C-1601-4722-9E41-7B8BF3620BA8}"/>
              </a:ext>
            </a:extLst>
          </p:cNvPr>
          <p:cNvCxnSpPr>
            <a:cxnSpLocks/>
          </p:cNvCxnSpPr>
          <p:nvPr/>
        </p:nvCxnSpPr>
        <p:spPr>
          <a:xfrm flipH="1" flipV="1">
            <a:off x="8165592" y="884401"/>
            <a:ext cx="813816" cy="1027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CF21A6-C9BA-4A9A-A01F-FDC554C05C60}"/>
              </a:ext>
            </a:extLst>
          </p:cNvPr>
          <p:cNvCxnSpPr>
            <a:cxnSpLocks/>
          </p:cNvCxnSpPr>
          <p:nvPr/>
        </p:nvCxnSpPr>
        <p:spPr>
          <a:xfrm flipH="1">
            <a:off x="8165592" y="2055562"/>
            <a:ext cx="813816" cy="52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9E8D68-47D0-4B41-9593-F7EB5BA9654F}"/>
              </a:ext>
            </a:extLst>
          </p:cNvPr>
          <p:cNvSpPr txBox="1"/>
          <p:nvPr/>
        </p:nvSpPr>
        <p:spPr>
          <a:xfrm>
            <a:off x="8924227" y="1832121"/>
            <a:ext cx="939735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Microburst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A95B0-CF6F-479F-81FA-2A1B2F91B057}"/>
              </a:ext>
            </a:extLst>
          </p:cNvPr>
          <p:cNvSpPr txBox="1"/>
          <p:nvPr/>
        </p:nvSpPr>
        <p:spPr>
          <a:xfrm>
            <a:off x="11060041" y="2783767"/>
            <a:ext cx="100539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Background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0CC5D-37D9-4387-8C8A-041B34235A20}"/>
              </a:ext>
            </a:extLst>
          </p:cNvPr>
          <p:cNvCxnSpPr>
            <a:cxnSpLocks/>
          </p:cNvCxnSpPr>
          <p:nvPr/>
        </p:nvCxnSpPr>
        <p:spPr>
          <a:xfrm flipH="1">
            <a:off x="10580392" y="3076155"/>
            <a:ext cx="547856" cy="554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04F133-7724-4009-9636-8B3A03D9B3B3}"/>
              </a:ext>
            </a:extLst>
          </p:cNvPr>
          <p:cNvCxnSpPr>
            <a:cxnSpLocks/>
          </p:cNvCxnSpPr>
          <p:nvPr/>
        </p:nvCxnSpPr>
        <p:spPr>
          <a:xfrm flipH="1" flipV="1">
            <a:off x="10631804" y="1722012"/>
            <a:ext cx="496444" cy="10776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25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9743</TotalTime>
  <Words>980</Words>
  <Application>Microsoft Office PowerPoint</Application>
  <PresentationFormat>Widescreen</PresentationFormat>
  <Paragraphs>152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(Body)</vt:lpstr>
      <vt:lpstr>Calibri Light</vt:lpstr>
      <vt:lpstr>Optima</vt:lpstr>
      <vt:lpstr>Office Theme</vt:lpstr>
      <vt:lpstr>Pitch Angle Isotropy of Relativistic Electron Microbursts as Observed by SAMPEX/HILT: Statistical and Storm-time Properties</vt:lpstr>
      <vt:lpstr>Outline</vt:lpstr>
      <vt:lpstr>PowerPoint Presentation</vt:lpstr>
      <vt:lpstr>Introduction</vt:lpstr>
      <vt:lpstr>PowerPoint Presentation</vt:lpstr>
      <vt:lpstr>Introduction</vt:lpstr>
      <vt:lpstr>PowerPoint Presentation</vt:lpstr>
      <vt:lpstr>Introduction</vt:lpstr>
      <vt:lpstr>Introduction</vt:lpstr>
      <vt:lpstr>Statistical Study (Part 1)</vt:lpstr>
      <vt:lpstr>Statistical Study (Part 2)</vt:lpstr>
      <vt:lpstr>Storm-time Analysis</vt:lpstr>
      <vt:lpstr>Storm-time Analysis</vt:lpstr>
      <vt:lpstr>Summary</vt:lpstr>
      <vt:lpstr>Acknowledgements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and storm-time dependence of electron microburst pitch angle anisotropy</dc:title>
  <dc:creator>Conrad Meyer-reed</dc:creator>
  <cp:lastModifiedBy>Conrad Meyer-reed</cp:lastModifiedBy>
  <cp:revision>44</cp:revision>
  <dcterms:created xsi:type="dcterms:W3CDTF">2021-11-23T21:47:50Z</dcterms:created>
  <dcterms:modified xsi:type="dcterms:W3CDTF">2022-06-10T17:18:32Z</dcterms:modified>
</cp:coreProperties>
</file>